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589520" y="822960"/>
            <a:ext cx="2011680" cy="1005840"/>
          </a:xfrm>
          <a:prstGeom prst="roundRect">
            <a:avLst/>
          </a:prstGeom>
          <a:solidFill>
            <a:srgbClr val="242424"/>
          </a:solidFill>
          <a:ln w="19050">
            <a:solidFill>
              <a:srgbClr val="44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0" y="960120"/>
            <a:ext cx="20116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000">
                <a:solidFill>
                  <a:srgbClr val="8B7355"/>
                </a:solidFill>
                <a:latin typeface="Inter"/>
              </a:defRPr>
            </a:pPr>
            <a:r>
              <a:t>[ + PLANTOSPHERE LOGO ]</a:t>
            </a:r>
          </a:p>
          <a:p>
            <a:pPr algn="ctr">
              <a:defRPr sz="850">
                <a:solidFill>
                  <a:srgbClr val="999999"/>
                </a:solidFill>
                <a:latin typeface="Inter"/>
              </a:defRPr>
            </a:pPr>
            <a:r>
              <a:t>Master Company Mark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784080" y="822960"/>
            <a:ext cx="1645920" cy="1005840"/>
          </a:xfrm>
          <a:prstGeom prst="roundRect">
            <a:avLst/>
          </a:prstGeom>
          <a:solidFill>
            <a:srgbClr val="242424"/>
          </a:solidFill>
          <a:ln w="19050">
            <a:solidFill>
              <a:srgbClr val="44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84080" y="960120"/>
            <a:ext cx="1645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000">
                <a:solidFill>
                  <a:srgbClr val="8B7355"/>
                </a:solidFill>
                <a:latin typeface="Inter"/>
              </a:defRPr>
            </a:pPr>
            <a:r>
              <a:t>[ + JOURNAL CREST ]</a:t>
            </a:r>
          </a:p>
          <a:p>
            <a:pPr algn="ctr">
              <a:defRPr sz="850">
                <a:solidFill>
                  <a:srgbClr val="999999"/>
                </a:solidFill>
                <a:latin typeface="Inter"/>
              </a:defRPr>
            </a:pPr>
            <a:r>
              <a:t>Optional Journal Icon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64592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8B7355"/>
                </a:solidFill>
                <a:latin typeface="Inter"/>
              </a:defRPr>
            </a:pPr>
            <a:r>
              <a:t>PLANTOSPHERE PRIVATE LIMITED  |  ACADEMIC PUBLISHING DIVISION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0312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F5F2E9"/>
                </a:solidFill>
                <a:latin typeface="Playfair Display"/>
              </a:defRPr>
            </a:pPr>
            <a:r>
              <a:t>Plantosphere Journal Network</a:t>
            </a:r>
            <a:br/>
            <a:r>
              <a:t>Corporate Brand Guidelines &amp; Slide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11480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BDB7AB"/>
                </a:solidFill>
                <a:latin typeface="Inter"/>
              </a:defRPr>
            </a:pPr>
            <a:r>
              <a:t>Visual Architecture, Multi-Journal Imprint Hierarchy &amp; Production Slide Templates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93776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8B7355"/>
                </a:solidFill>
                <a:latin typeface="Inter"/>
              </a:defRPr>
            </a:pPr>
            <a:r>
              <a:t>Legal Publisher: Plantosphere Private Limited (ISSN &amp; DOI Registered)   •   Release 1.0 (2026-2027)</a:t>
            </a:r>
          </a:p>
          <a:p>
            <a:pPr>
              <a:defRPr sz="1000">
                <a:solidFill>
                  <a:srgbClr val="9E9E9E"/>
                </a:solidFill>
                <a:latin typeface="Inter"/>
              </a:defRPr>
            </a:pPr>
            <a:r>
              <a:t>Master Brand: Plantosphere Journal Network   •   Digital Experience &amp; UI Powered by Litora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E9E9E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8B7355"/>
                </a:solidFill>
                <a:latin typeface="Inter"/>
              </a:defRPr>
            </a:pPr>
            <a:r>
              <a:t>01 /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PLANTOSPHERE JOURNAL NETWORK  |  EDITORIAL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01. Publishing Architecture: Imprint &amp; Network Hierarchy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02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33832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05840" y="2194560"/>
            <a:ext cx="731520" cy="36576"/>
          </a:xfrm>
          <a:prstGeom prst="rect">
            <a:avLst/>
          </a:prstGeom>
          <a:solidFill>
            <a:srgbClr val="5B21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2377440"/>
            <a:ext cx="28346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C2C2C"/>
                </a:solidFill>
                <a:latin typeface="Playfair Display"/>
              </a:defRPr>
            </a:pPr>
            <a:r>
              <a:t>Parent Legal Entity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017520"/>
            <a:ext cx="28346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B6B6B"/>
                </a:solidFill>
                <a:latin typeface="Inter"/>
              </a:defRPr>
            </a:pPr>
            <a:r>
              <a:t>Plantosphere Private Limited holds all legal ownership, official ISSN registrations, Crossref DOIs, bank accounts, and academic indexing rights.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828800"/>
            <a:ext cx="33832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663440" y="2194560"/>
            <a:ext cx="731520" cy="36576"/>
          </a:xfrm>
          <a:prstGeom prst="rect">
            <a:avLst/>
          </a:prstGeom>
          <a:solidFill>
            <a:srgbClr val="8B73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3440" y="2377440"/>
            <a:ext cx="28346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C2C2C"/>
                </a:solidFill>
                <a:latin typeface="Playfair Display"/>
              </a:defRPr>
            </a:pPr>
            <a:r>
              <a:t>The Master Brand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3017520"/>
            <a:ext cx="28346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B6B6B"/>
                </a:solidFill>
                <a:latin typeface="Inter"/>
              </a:defRPr>
            </a:pPr>
            <a:r>
              <a:t>Plantosphere Journal Network (PJN) acts as the operational publishing division &amp; ecosystem under which all multidisciplinary journals reside.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828800"/>
            <a:ext cx="33832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21040" y="2194560"/>
            <a:ext cx="731520" cy="36576"/>
          </a:xfrm>
          <a:prstGeom prst="rect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377440"/>
            <a:ext cx="28346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C2C2C"/>
                </a:solidFill>
                <a:latin typeface="Playfair Display"/>
              </a:defRPr>
            </a:pPr>
            <a:r>
              <a:t>Expanding Imprints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3017520"/>
            <a:ext cx="28346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>
                <a:solidFill>
                  <a:srgbClr val="6B6B6B"/>
                </a:solidFill>
                <a:latin typeface="Inter"/>
              </a:defRPr>
            </a:pPr>
            <a:r>
              <a:t>As the ecosystem grows, Journal 1 (Phytology), Journal 2 (Agro-Ecology), Journal 3, etc. are seamlessly added under the PJN banner with zero friction.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PLANTOSPHERE JOURNAL NETWORK  |  EDITORIAL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02. Dual Logo Architecture: Company Mark vs Journal Crest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03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21208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011680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5B21B6"/>
                </a:solidFill>
                <a:latin typeface="Inter"/>
              </a:defRPr>
            </a:pPr>
            <a:r>
              <a:t>MASTER CORPORATE &amp; NETWORK LOGO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2468880"/>
            <a:ext cx="4663440" cy="1463040"/>
          </a:xfrm>
          <a:prstGeom prst="roundRect">
            <a:avLst/>
          </a:prstGeom>
          <a:solidFill>
            <a:srgbClr val="FCFAF5"/>
          </a:solidFill>
          <a:ln w="1905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834640"/>
            <a:ext cx="46634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000">
                <a:solidFill>
                  <a:srgbClr val="5B21B6"/>
                </a:solidFill>
                <a:latin typeface="Inter"/>
              </a:defRPr>
            </a:pPr>
            <a:r>
              <a:t>[ + INSERT PLANTOSPHERE LOGO ]</a:t>
            </a:r>
          </a:p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Main Brand Logo (Replace this box or drop image here)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4114800"/>
            <a:ext cx="46634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• Mandatory on legal publisher disclosures, ISSN registrations, and main decks.</a:t>
            </a:r>
          </a:p>
          <a:p>
            <a:pPr>
              <a:defRPr sz="1100">
                <a:solidFill>
                  <a:srgbClr val="6B6B6B"/>
                </a:solidFill>
                <a:latin typeface="Inter"/>
              </a:defRPr>
            </a:pPr>
            <a:r>
              <a:t>• Use transparent PNG or SVG vector format for crisp projection.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828800"/>
            <a:ext cx="521208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2011680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8B7355"/>
                </a:solidFill>
                <a:latin typeface="Inter"/>
              </a:defRPr>
            </a:pPr>
            <a:r>
              <a:t>SPECIFIC JOURNAL EMBLEM / CREST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92240" y="2468880"/>
            <a:ext cx="4663440" cy="1463040"/>
          </a:xfrm>
          <a:prstGeom prst="roundRect">
            <a:avLst/>
          </a:prstGeom>
          <a:solidFill>
            <a:srgbClr val="FCFAF5"/>
          </a:solidFill>
          <a:ln w="1905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2834640"/>
            <a:ext cx="46634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000">
                <a:solidFill>
                  <a:srgbClr val="5B21B6"/>
                </a:solidFill>
                <a:latin typeface="Inter"/>
              </a:defRPr>
            </a:pPr>
            <a:r>
              <a:t>[ + INSERT SPECIFIC JOURNAL LOGO ]</a:t>
            </a:r>
          </a:p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e.g., Phytology Journal / Agro-Ecology Crest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4114800"/>
            <a:ext cx="46634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• Used during journal-specific editorial meetings, webinars, and special issues.</a:t>
            </a:r>
          </a:p>
          <a:p>
            <a:pPr>
              <a:defRPr sz="1100">
                <a:solidFill>
                  <a:srgbClr val="6B6B6B"/>
                </a:solidFill>
                <a:latin typeface="Inter"/>
              </a:defRPr>
            </a:pPr>
            <a:r>
              <a:t>• Keep paired with 'Plantosphere Journal Network' parent endorsement.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PLANTOSPHERE JOURNAL NETWORK  |  EDITORIAL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03. The Primary Color Matrix (The Moonlight Palette)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04 / 14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920240"/>
            <a:ext cx="2011680" cy="1645920"/>
          </a:xfrm>
          <a:prstGeom prst="rect">
            <a:avLst/>
          </a:prstGeom>
          <a:solidFill>
            <a:srgbClr val="F5F2E9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2860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400">
                <a:solidFill>
                  <a:srgbClr val="2C2C2C"/>
                </a:solidFill>
                <a:latin typeface="Inter"/>
              </a:defRPr>
            </a:pPr>
            <a:r>
              <a:t>#F5F2E9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3566160"/>
            <a:ext cx="2011680" cy="2377440"/>
          </a:xfrm>
          <a:prstGeom prst="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657600"/>
            <a:ext cx="1737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2C2C2C"/>
                </a:solidFill>
                <a:latin typeface="Playfair Display"/>
              </a:defRPr>
            </a:pPr>
            <a:r>
              <a:t>Moonlight Cream</a:t>
            </a:r>
          </a:p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RGB: 245, 242, 233</a:t>
            </a:r>
          </a:p>
          <a:p>
            <a:pPr>
              <a:defRPr sz="1000">
                <a:solidFill>
                  <a:srgbClr val="2C2C2C"/>
                </a:solidFill>
                <a:latin typeface="Inter"/>
              </a:defRPr>
            </a:pPr>
            <a:r>
              <a:t>Slide master, reading canvas &amp; background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26080" y="1920240"/>
            <a:ext cx="2011680" cy="1645920"/>
          </a:xfrm>
          <a:prstGeom prst="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17520" y="22860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400">
                <a:solidFill>
                  <a:srgbClr val="2C2C2C"/>
                </a:solidFill>
                <a:latin typeface="Inter"/>
              </a:defRPr>
            </a:pPr>
            <a:r>
              <a:t>#FCFAF5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926080" y="3566160"/>
            <a:ext cx="2011680" cy="2377440"/>
          </a:xfrm>
          <a:prstGeom prst="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63240" y="3657600"/>
            <a:ext cx="1737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2C2C2C"/>
                </a:solidFill>
                <a:latin typeface="Playfair Display"/>
              </a:defRPr>
            </a:pPr>
            <a:r>
              <a:t>Ivory Surface</a:t>
            </a:r>
          </a:p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RGB: 252, 250, 245</a:t>
            </a:r>
          </a:p>
          <a:p>
            <a:pPr>
              <a:defRPr sz="1000">
                <a:solidFill>
                  <a:srgbClr val="2C2C2C"/>
                </a:solidFill>
                <a:latin typeface="Inter"/>
              </a:defRPr>
            </a:pPr>
            <a:r>
              <a:t>Elevated cards, table cells &amp; abstract panels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20640" y="1920240"/>
            <a:ext cx="2011680" cy="1645920"/>
          </a:xfrm>
          <a:prstGeom prst="rect">
            <a:avLst/>
          </a:prstGeom>
          <a:solidFill>
            <a:srgbClr val="2C2C2C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12080" y="22860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400">
                <a:solidFill>
                  <a:srgbClr val="F5F2E9"/>
                </a:solidFill>
                <a:latin typeface="Inter"/>
              </a:defRPr>
            </a:pPr>
            <a:r>
              <a:t>#2C2C2C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120640" y="3566160"/>
            <a:ext cx="2011680" cy="2377440"/>
          </a:xfrm>
          <a:prstGeom prst="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57800" y="3657600"/>
            <a:ext cx="1737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2C2C2C"/>
                </a:solidFill>
                <a:latin typeface="Playfair Display"/>
              </a:defRPr>
            </a:pPr>
            <a:r>
              <a:t>Charcoal Ink</a:t>
            </a:r>
          </a:p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RGB: 44, 44, 44</a:t>
            </a:r>
          </a:p>
          <a:p>
            <a:pPr>
              <a:defRPr sz="1000">
                <a:solidFill>
                  <a:srgbClr val="2C2C2C"/>
                </a:solidFill>
                <a:latin typeface="Inter"/>
              </a:defRPr>
            </a:pPr>
            <a:r>
              <a:t>Primary headlines, body copy &amp; dark pills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199" y="1920240"/>
            <a:ext cx="2011680" cy="1645920"/>
          </a:xfrm>
          <a:prstGeom prst="rect">
            <a:avLst/>
          </a:prstGeom>
          <a:solidFill>
            <a:srgbClr val="6B6B6B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06639" y="22860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400">
                <a:solidFill>
                  <a:srgbClr val="FFFFFF"/>
                </a:solidFill>
                <a:latin typeface="Inter"/>
              </a:defRPr>
            </a:pPr>
            <a:r>
              <a:t>#6B6B6B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199" y="3566160"/>
            <a:ext cx="2011680" cy="2377440"/>
          </a:xfrm>
          <a:prstGeom prst="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52359" y="3657600"/>
            <a:ext cx="1737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2C2C2C"/>
                </a:solidFill>
                <a:latin typeface="Playfair Display"/>
              </a:defRPr>
            </a:pPr>
            <a:r>
              <a:t>Literary Grey</a:t>
            </a:r>
          </a:p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RGB: 107, 107, 107</a:t>
            </a:r>
          </a:p>
          <a:p>
            <a:pPr>
              <a:defRPr sz="1000">
                <a:solidFill>
                  <a:srgbClr val="2C2C2C"/>
                </a:solidFill>
                <a:latin typeface="Inter"/>
              </a:defRPr>
            </a:pPr>
            <a:r>
              <a:t>Metadata, ISSN/DOI numbers &amp; dates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509760" y="1920240"/>
            <a:ext cx="2011680" cy="1645920"/>
          </a:xfrm>
          <a:prstGeom prst="rect">
            <a:avLst/>
          </a:prstGeom>
          <a:solidFill>
            <a:srgbClr val="D1CEC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0" y="2286000"/>
            <a:ext cx="1828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400">
                <a:solidFill>
                  <a:srgbClr val="2C2C2C"/>
                </a:solidFill>
                <a:latin typeface="Inter"/>
              </a:defRPr>
            </a:pPr>
            <a:r>
              <a:t>#D1CEC5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509760" y="3566160"/>
            <a:ext cx="2011680" cy="2377440"/>
          </a:xfrm>
          <a:prstGeom prst="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46920" y="3657600"/>
            <a:ext cx="1737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300">
                <a:solidFill>
                  <a:srgbClr val="2C2C2C"/>
                </a:solidFill>
                <a:latin typeface="Playfair Display"/>
              </a:defRPr>
            </a:pPr>
            <a:r>
              <a:t>Deckle Border</a:t>
            </a:r>
          </a:p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RGB: 209, 206, 197</a:t>
            </a:r>
          </a:p>
          <a:p>
            <a:pPr>
              <a:defRPr sz="1000">
                <a:solidFill>
                  <a:srgbClr val="2C2C2C"/>
                </a:solidFill>
                <a:latin typeface="Inter"/>
              </a:defRPr>
            </a:pPr>
            <a:r>
              <a:t>1px structural dividers, card strokes &amp; rules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PLANTOSPHERE JOURNAL NETWORK  |  EDITORIAL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04. Secondary Accents (Earth Bronze &amp; Royal Purple)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05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2120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1828800"/>
            <a:ext cx="5212080" cy="822960"/>
          </a:xfrm>
          <a:prstGeom prst="rect">
            <a:avLst/>
          </a:prstGeom>
          <a:solidFill>
            <a:srgbClr val="8B73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1965960"/>
            <a:ext cx="46634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Playfair Display"/>
              </a:defRPr>
            </a:pPr>
            <a:r>
              <a:t>Earth Bronze (#8B7355)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834640"/>
            <a:ext cx="44805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Conveys archival warmth, scientific history, and editorial prestige.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Usage: Italicized keywords in headlines, category headers, and decorative quotes.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Featured prominently in hero statements and journal issue highlights.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Strict Rule: Do not use for long-form reading body copy; keep high contrast.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828800"/>
            <a:ext cx="52120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828800"/>
            <a:ext cx="5212080" cy="822960"/>
          </a:xfrm>
          <a:prstGeom prst="rect">
            <a:avLst/>
          </a:prstGeom>
          <a:solidFill>
            <a:srgbClr val="5B21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92240" y="1965960"/>
            <a:ext cx="46634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FFFFFF"/>
                </a:solidFill>
                <a:latin typeface="Playfair Display"/>
              </a:defRPr>
            </a:pPr>
            <a:r>
              <a:t>Royal Purple (#5B21B6)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2834640"/>
            <a:ext cx="44805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Derived from Litora's prestigious crest identity; adopted across Plantosphere.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Signifies verified academic authority, peer-reviewed status, and institutional stature.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Usage: Presentation bullet discs (●), verified editor badges, and key metric callouts.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Strict Rule: Keep to maximum 5% to 8% visual coverage. Never flood slide backgrounds.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PLANTOSPHERE JOURNAL NETWORK  |  EDITORIAL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05. Typography Architecture &amp; Hierarchy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06 / 14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828800"/>
          <a:ext cx="10728655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2011680"/>
                <a:gridCol w="4419295"/>
              </a:tblGrid>
              <a:tr h="670560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5B21B6"/>
                          </a:solidFill>
                          <a:latin typeface="Inter"/>
                        </a:defRPr>
                      </a:pPr>
                      <a:r>
                        <a:t>Level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5B21B6"/>
                          </a:solidFill>
                          <a:latin typeface="Inter"/>
                        </a:defRPr>
                      </a:pPr>
                      <a:r>
                        <a:t>Font Family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5B21B6"/>
                          </a:solidFill>
                          <a:latin typeface="Inter"/>
                        </a:defRPr>
                      </a:pPr>
                      <a:r>
                        <a:t>Weight &amp; Size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5B21B6"/>
                          </a:solidFill>
                          <a:latin typeface="Inter"/>
                        </a:defRPr>
                      </a:pPr>
                      <a:r>
                        <a:t>Usage Standard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Display Title (H1)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Playfair Display"/>
                        </a:defRPr>
                      </a:pPr>
                      <a:r>
                        <a:t>Playfair Display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Bold / 40px (32pt)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Major slide headlines, journal issue titles, report covers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Section Header (H2)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Playfair Display"/>
                        </a:defRPr>
                      </a:pPr>
                      <a:r>
                        <a:t>Playfair Display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Bold / 28px (24pt)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Slide headers, journal article section headers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Accent Keywords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Libre Baskerville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Italic / Inherit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Warmth highlights inside headings (e.g. 'Research Innovations')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Body Paragraph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Inter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Regular / 16px (11pt)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Long-form editorial text, abstracts, slide narrative</a:t>
                      </a:r>
                    </a:p>
                  </a:txBody>
                  <a:tcPr>
                    <a:solidFill>
                      <a:srgbClr val="FCFAF5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Bullet Items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Inter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Medium / 14px (10.5pt)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>
                          <a:solidFill>
                            <a:srgbClr val="2C2C2C"/>
                          </a:solidFill>
                          <a:latin typeface="Inter"/>
                        </a:defRPr>
                      </a:pPr>
                      <a:r>
                        <a:t>Presentation bullet items paired with Royal Purple (●)</a:t>
                      </a:r>
                    </a:p>
                  </a:txBody>
                  <a:tcPr>
                    <a:solidFill>
                      <a:srgbClr val="F5F2E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PLANTOSPHERE JOURNAL NETWORK  |  EDITORIAL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06. Journal Publishing, ISSN &amp; Legal Publisher Protocol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07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21208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011680"/>
            <a:ext cx="4663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5B21B6"/>
                </a:solidFill>
                <a:latin typeface="Inter"/>
              </a:defRPr>
            </a:pPr>
            <a:r>
              <a:t>ISSN &amp; LEGAL ENTITY COMPLIANCE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Legal Publisher: Always state 'Plantosphere Private Limited' on all official ISSN registries, Crossref DOI filings, and indexing audits.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Design &amp; Tech Credit: 'Visual design language powered by Litora' appears as a clean infrastructure note, never confusing legal publisher ownership.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DOI Formatting: Monospace 9pt Literary Grey (#6B6B6B) anchored at top-right header of every publication.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Abstract Section: Framed in Ivory (#FCFAF5) with 1px Deckle Border (#D1CEC5) and 10pt Inter Medium.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011680"/>
            <a:ext cx="4663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8B7355"/>
                </a:solidFill>
                <a:latin typeface="Inter"/>
              </a:defRPr>
            </a:pPr>
            <a:r>
              <a:t>EDITORIAL GOVERNANCE &amp; ARCHIVAL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Double-Blind Peer Review: Transparent submission, revision, and acceptance milestone dates on each article.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Author Affiliations: Departmental nomenclature, verified ORCID iD, and institutional affiliations.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Permanent Archival: Direct deposit in open-access digital repositories under Plantosphere governance.</a:t>
            </a:r>
          </a:p>
          <a:p>
            <a:pPr>
              <a:defRPr sz="1100">
                <a:solidFill>
                  <a:srgbClr val="2C2C2C"/>
                </a:solidFill>
                <a:latin typeface="Inter"/>
              </a:defRPr>
            </a:pPr>
            <a:r>
              <a:t>●  Vector Standards: Technical figures and graphs rendered in Charcoal Ink and Earth Bronze palettes.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SLIDE DECK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07. Slide Archetype: Corporate Bullet Blueprint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08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875520" y="365760"/>
            <a:ext cx="1554480" cy="777240"/>
          </a:xfrm>
          <a:prstGeom prst="roundRect">
            <a:avLst/>
          </a:prstGeom>
          <a:solidFill>
            <a:srgbClr val="FCFAF5"/>
          </a:solidFill>
          <a:ln w="1905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0" y="388620"/>
            <a:ext cx="155448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000">
                <a:solidFill>
                  <a:srgbClr val="5B21B6"/>
                </a:solidFill>
                <a:latin typeface="Inter"/>
              </a:defRPr>
            </a:pPr>
            <a:r>
              <a:t>[ + LOGO SLOT ]</a:t>
            </a:r>
          </a:p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Company / Journal Mark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1072865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b="1" sz="1500">
                <a:solidFill>
                  <a:srgbClr val="5B21B6"/>
                </a:solidFill>
                <a:latin typeface="Inter"/>
              </a:rPr>
              <a:t>●  </a:t>
            </a:r>
            <a:r>
              <a:rPr b="1" sz="1400">
                <a:solidFill>
                  <a:srgbClr val="2C2C2C"/>
                </a:solidFill>
                <a:latin typeface="Inter"/>
              </a:rPr>
              <a:t>Widescreen Standard: </a:t>
            </a:r>
            <a:r>
              <a:rPr b="0" sz="1350">
                <a:solidFill>
                  <a:srgbClr val="2C2C2C"/>
                </a:solidFill>
                <a:latin typeface="Inter"/>
              </a:rPr>
              <a:t>All corporate and academic decks must strictly use 16:9 widescreen format (13.333" x 7.5"). Never use legacy 4:3.</a:t>
            </a:r>
          </a:p>
          <a:p>
            <a:pPr>
              <a:spcAft>
                <a:spcPts val="1300"/>
              </a:spcAft>
            </a:pPr>
            <a:r>
              <a:rPr b="1" sz="1500">
                <a:solidFill>
                  <a:srgbClr val="5B21B6"/>
                </a:solidFill>
                <a:latin typeface="Inter"/>
              </a:rPr>
              <a:t>●  </a:t>
            </a:r>
            <a:r>
              <a:rPr b="1" sz="1400">
                <a:solidFill>
                  <a:srgbClr val="2C2C2C"/>
                </a:solidFill>
                <a:latin typeface="Inter"/>
              </a:rPr>
              <a:t>Moonlight Cream Canvas: </a:t>
            </a:r>
            <a:r>
              <a:rPr b="0" sz="1350">
                <a:solidFill>
                  <a:srgbClr val="2C2C2C"/>
                </a:solidFill>
                <a:latin typeface="Inter"/>
              </a:rPr>
              <a:t>Slide background must be #F5F2E9. It prevents eye fatigue during extended keynote sessions and academic board meetings.</a:t>
            </a:r>
          </a:p>
          <a:p>
            <a:pPr>
              <a:spcAft>
                <a:spcPts val="1300"/>
              </a:spcAft>
            </a:pPr>
            <a:r>
              <a:rPr b="1" sz="1500">
                <a:solidFill>
                  <a:srgbClr val="5B21B6"/>
                </a:solidFill>
                <a:latin typeface="Inter"/>
              </a:rPr>
              <a:t>●  </a:t>
            </a:r>
            <a:r>
              <a:rPr b="1" sz="1400">
                <a:solidFill>
                  <a:srgbClr val="2C2C2C"/>
                </a:solidFill>
                <a:latin typeface="Inter"/>
              </a:rPr>
              <a:t>Signature Royal Purple Bullets (●): </a:t>
            </a:r>
            <a:r>
              <a:rPr b="0" sz="1350">
                <a:solidFill>
                  <a:srgbClr val="2C2C2C"/>
                </a:solidFill>
                <a:latin typeface="Inter"/>
              </a:rPr>
              <a:t>Every bullet item begins with a solid purple disc (#5B21B6). This anchors visual focus while maintaining clean hierarchy.</a:t>
            </a:r>
          </a:p>
          <a:p>
            <a:pPr>
              <a:spcAft>
                <a:spcPts val="1300"/>
              </a:spcAft>
            </a:pPr>
            <a:r>
              <a:rPr b="1" sz="1500">
                <a:solidFill>
                  <a:srgbClr val="5B21B6"/>
                </a:solidFill>
                <a:latin typeface="Inter"/>
              </a:rPr>
              <a:t>●  </a:t>
            </a:r>
            <a:r>
              <a:rPr b="1" sz="1400">
                <a:solidFill>
                  <a:srgbClr val="2C2C2C"/>
                </a:solidFill>
                <a:latin typeface="Inter"/>
              </a:rPr>
              <a:t>Bold Lead-in Rule: </a:t>
            </a:r>
            <a:r>
              <a:rPr b="0" sz="1350">
                <a:solidFill>
                  <a:srgbClr val="2C2C2C"/>
                </a:solidFill>
                <a:latin typeface="Inter"/>
              </a:rPr>
              <a:t>Always bold the first 2-4 words of every bullet point so reviewers and board members can scan the takeaway in under 3 seconds.</a:t>
            </a:r>
          </a:p>
          <a:p>
            <a:pPr>
              <a:spcAft>
                <a:spcPts val="1300"/>
              </a:spcAft>
            </a:pPr>
            <a:r>
              <a:rPr b="1" sz="1500">
                <a:solidFill>
                  <a:srgbClr val="5B21B6"/>
                </a:solidFill>
                <a:latin typeface="Inter"/>
              </a:rPr>
              <a:t>●  </a:t>
            </a:r>
            <a:r>
              <a:rPr b="1" sz="1400">
                <a:solidFill>
                  <a:srgbClr val="2C2C2C"/>
                </a:solidFill>
                <a:latin typeface="Inter"/>
              </a:rPr>
              <a:t>Logo Placement Freedom: </a:t>
            </a:r>
            <a:r>
              <a:rPr b="0" sz="1350">
                <a:solidFill>
                  <a:srgbClr val="2C2C2C"/>
                </a:solidFill>
                <a:latin typeface="Inter"/>
              </a:rPr>
              <a:t>Use top-right placeholder slots to place either the Plantosphere company logo or specific journal emblem as needed.</a:t>
            </a:r>
          </a:p>
          <a:p>
            <a:pPr>
              <a:spcAft>
                <a:spcPts val="1300"/>
              </a:spcAft>
            </a:pPr>
            <a:r>
              <a:rPr b="1" sz="1500">
                <a:solidFill>
                  <a:srgbClr val="5B21B6"/>
                </a:solidFill>
                <a:latin typeface="Inter"/>
              </a:rPr>
              <a:t>●  </a:t>
            </a:r>
            <a:r>
              <a:rPr b="1" sz="1400">
                <a:solidFill>
                  <a:srgbClr val="2C2C2C"/>
                </a:solidFill>
                <a:latin typeface="Inter"/>
              </a:rPr>
              <a:t>Zero AI Clutter: </a:t>
            </a:r>
            <a:r>
              <a:rPr b="0" sz="1350">
                <a:solidFill>
                  <a:srgbClr val="2C2C2C"/>
                </a:solidFill>
                <a:latin typeface="Inter"/>
              </a:rPr>
              <a:t>Sparkles, animated stickers, and cartoon emojis are strictly prohibited across all Plantosphere presentations.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DATA PRESENTATION 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08. Executive Slide Archetype: Metric Callouts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09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920240"/>
            <a:ext cx="3383280" cy="402336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377440"/>
            <a:ext cx="28346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5B21B6"/>
                </a:solidFill>
                <a:latin typeface="Playfair Display"/>
              </a:defRPr>
            </a:pPr>
            <a:r>
              <a:t>ISSN Active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5840" y="3566160"/>
            <a:ext cx="1097280" cy="27432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74904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600">
                <a:solidFill>
                  <a:srgbClr val="2C2C2C"/>
                </a:solidFill>
                <a:latin typeface="Playfair Display"/>
              </a:defRPr>
            </a:pPr>
            <a:r>
              <a:t>Official Legal Publisher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448056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6B6B6B"/>
                </a:solidFill>
                <a:latin typeface="Inter"/>
              </a:defRPr>
            </a:pPr>
            <a:r>
              <a:t>Plantosphere Private Limited legal registration and Crossref DOI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1920240"/>
            <a:ext cx="3383280" cy="402336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63440" y="2377440"/>
            <a:ext cx="28346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4600">
                <a:solidFill>
                  <a:srgbClr val="8B7355"/>
                </a:solidFill>
                <a:latin typeface="Playfair Display"/>
              </a:defRPr>
            </a:pPr>
            <a:r>
              <a:t>100%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63440" y="3566160"/>
            <a:ext cx="1097280" cy="27432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374904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600">
                <a:solidFill>
                  <a:srgbClr val="2C2C2C"/>
                </a:solidFill>
                <a:latin typeface="Playfair Display"/>
              </a:defRPr>
            </a:pPr>
            <a:r>
              <a:t>Editorial Rigor &amp; Verification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63440" y="448056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6B6B6B"/>
                </a:solidFill>
                <a:latin typeface="Inter"/>
              </a:defRPr>
            </a:pPr>
            <a:r>
              <a:t>Double-blind peer review with zero unverified citations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0" y="1920240"/>
            <a:ext cx="3383280" cy="402336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2377440"/>
            <a:ext cx="28346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4600">
                <a:solidFill>
                  <a:srgbClr val="2C2C2C"/>
                </a:solidFill>
                <a:latin typeface="Playfair Display"/>
              </a:defRPr>
            </a:pPr>
            <a:r>
              <a:t>&lt; 10 pgs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21040" y="3566160"/>
            <a:ext cx="1097280" cy="27432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21040" y="3749040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600">
                <a:solidFill>
                  <a:srgbClr val="2C2C2C"/>
                </a:solidFill>
                <a:latin typeface="Playfair Display"/>
              </a:defRPr>
            </a:pPr>
            <a:r>
              <a:t>Concise Executive Standards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448056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6B6B6B"/>
                </a:solidFill>
                <a:latin typeface="Inter"/>
              </a:defRPr>
            </a:pPr>
            <a:r>
              <a:t>Clean, actionable guidelines for Managing Editors &amp; board members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GOVERNANCE &amp;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10. Brand Compliance Checklist &amp; Editorial Sign-off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10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212080" cy="310896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920240"/>
            <a:ext cx="48463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2E7D32"/>
                </a:solidFill>
                <a:latin typeface="Inter"/>
              </a:defRPr>
            </a:pPr>
            <a:r>
              <a:t>DO (APPROVED BRAND PRACTICES)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✔  Use Moonlight Cream (#F5F2E9) as the foundational canvas on all slides.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✔  Highlight bullet points with Royal Purple discs (●) for focus.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✔  State Plantosphere Private Limited on all official ISSN &amp; Crossref records.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✔  Use specific journal emblems in designated logo slots for board meetings.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310896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1920240"/>
            <a:ext cx="48463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C62828"/>
                </a:solidFill>
                <a:latin typeface="Inter"/>
              </a:defRPr>
            </a:pPr>
            <a:r>
              <a:t>DON'T (STRICTLY PROHIBITED)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✖  Do not use stark blinding white (#FFFFFF) or pure black backgrounds.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✖  Do not replace Plantosphere legal publisher name in ISSN records.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✖  Do not flood entire slides with heavy purple fills; keep as calculated accents.</a:t>
            </a:r>
          </a:p>
          <a:p>
            <a:pPr>
              <a:defRPr sz="1050">
                <a:solidFill>
                  <a:srgbClr val="2C2C2C"/>
                </a:solidFill>
                <a:latin typeface="Inter"/>
              </a:defRPr>
            </a:pPr>
            <a:r>
              <a:t>✖  Do not use AI sparkles, emojis, or low-resolution clip-art.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" y="5120640"/>
            <a:ext cx="10728655" cy="1005840"/>
          </a:xfrm>
          <a:prstGeom prst="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5212080"/>
            <a:ext cx="103327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000">
                <a:solidFill>
                  <a:srgbClr val="5B21B6"/>
                </a:solidFill>
                <a:latin typeface="Inter"/>
              </a:defRPr>
            </a:pPr>
            <a:r>
              <a:t>EDITORIAL GOVERNANCE &amp; SIGN-OFF (REUSABLE TEMPLATE):</a:t>
            </a:r>
          </a:p>
          <a:p>
            <a:pPr>
              <a:defRPr sz="1000">
                <a:solidFill>
                  <a:srgbClr val="2C2C2C"/>
                </a:solidFill>
                <a:latin typeface="Inter"/>
              </a:defRPr>
            </a:pPr>
            <a:r>
              <a:t>Managing Editor: [Name / Designation]   |   Publisher / Founder: [Name / Designation]   |   Legal Entity: Plantosphere Private Limited</a:t>
            </a:r>
          </a:p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is an academic publishing division of Plantosphere Private Limited. UI powered by Litora.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1100">
                <a:solidFill>
                  <a:srgbClr val="8B7355"/>
                </a:solidFill>
                <a:latin typeface="Inter"/>
              </a:defRPr>
            </a:pPr>
            <a:r>
              <a:t>PRODUCTION WORKING TEMPLATES  |  READY TO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246888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3600">
                <a:solidFill>
                  <a:srgbClr val="F5F2E9"/>
                </a:solidFill>
                <a:latin typeface="Playfair Display"/>
              </a:defRPr>
            </a:pPr>
            <a:r>
              <a:t>Section II: Sample Working Slides</a:t>
            </a:r>
            <a:br/>
            <a:r>
              <a:t>(Duplicate &amp; Edit Directly for Daily Meetings)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4389120"/>
            <a:ext cx="9601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BDB7AB"/>
                </a:solidFill>
                <a:latin typeface="Inter"/>
              </a:defRPr>
            </a:pPr>
            <a:r>
              <a:t>The following 3 slides are pre-formatted production templates. Managing editors and team members can duplicate these slides, replace the placeholder text and logos, and present immediately without touching master layouts.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E9E9E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8B7355"/>
                </a:solidFill>
                <a:latin typeface="Inter"/>
              </a:defRPr>
            </a:pPr>
            <a: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SAMPLE TEMPLATE 1  |  AIMS, SCOPE &amp; CALL FOR PAPERS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Plantosphere Journal of [Insert Subject Area]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12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966960" y="365760"/>
            <a:ext cx="1463040" cy="777240"/>
          </a:xfrm>
          <a:prstGeom prst="roundRect">
            <a:avLst/>
          </a:prstGeom>
          <a:solidFill>
            <a:srgbClr val="FCFAF5"/>
          </a:solidFill>
          <a:ln w="1905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66960" y="388620"/>
            <a:ext cx="14630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000">
                <a:solidFill>
                  <a:srgbClr val="5B21B6"/>
                </a:solidFill>
                <a:latin typeface="Inter"/>
              </a:defRPr>
            </a:pPr>
            <a:r>
              <a:t>[ + JOURNAL CREST ]</a:t>
            </a:r>
          </a:p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Journal Specific Icon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828800"/>
            <a:ext cx="548640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011680"/>
            <a:ext cx="493776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5B21B6"/>
                </a:solidFill>
                <a:latin typeface="Inter"/>
              </a:defRPr>
            </a:pPr>
            <a:r>
              <a:t>AIMS &amp; CORE RESEARCH SCOPE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5B21B6"/>
                </a:solidFill>
                <a:latin typeface="Inter"/>
              </a:rPr>
              <a:t>●  </a:t>
            </a:r>
            <a:r>
              <a:rPr b="1" sz="1150">
                <a:solidFill>
                  <a:srgbClr val="2C2C2C"/>
                </a:solidFill>
                <a:latin typeface="Inter"/>
              </a:rPr>
              <a:t>Original Empirical Research: </a:t>
            </a:r>
            <a:r>
              <a:rPr sz="1100">
                <a:solidFill>
                  <a:srgbClr val="2C2C2C"/>
                </a:solidFill>
                <a:latin typeface="Inter"/>
              </a:rPr>
              <a:t>Welcoming novel field discoveries, lab-verified clinical trials, and quantitative biological modeling.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5B21B6"/>
                </a:solidFill>
                <a:latin typeface="Inter"/>
              </a:rPr>
              <a:t>●  </a:t>
            </a:r>
            <a:r>
              <a:rPr b="1" sz="1150">
                <a:solidFill>
                  <a:srgbClr val="2C2C2C"/>
                </a:solidFill>
                <a:latin typeface="Inter"/>
              </a:rPr>
              <a:t>Multidisciplinary Synthesis: </a:t>
            </a:r>
            <a:r>
              <a:rPr sz="1100">
                <a:solidFill>
                  <a:srgbClr val="2C2C2C"/>
                </a:solidFill>
                <a:latin typeface="Inter"/>
              </a:rPr>
              <a:t>Prioritizing high-impact review essays addressing global sustainability and ecological preservation.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5B21B6"/>
                </a:solidFill>
                <a:latin typeface="Inter"/>
              </a:rPr>
              <a:t>●  </a:t>
            </a:r>
            <a:r>
              <a:rPr b="1" sz="1150">
                <a:solidFill>
                  <a:srgbClr val="2C2C2C"/>
                </a:solidFill>
                <a:latin typeface="Inter"/>
              </a:rPr>
              <a:t>Fast-Track Peer Review: </a:t>
            </a:r>
            <a:r>
              <a:rPr sz="1100">
                <a:solidFill>
                  <a:srgbClr val="2C2C2C"/>
                </a:solidFill>
                <a:latin typeface="Inter"/>
              </a:rPr>
              <a:t>Rigorous double-blind evaluation cycle completed within 21 to 28 days from initial desk screening.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5B21B6"/>
                </a:solidFill>
                <a:latin typeface="Inter"/>
              </a:rPr>
              <a:t>●  </a:t>
            </a:r>
            <a:r>
              <a:rPr b="1" sz="1150">
                <a:solidFill>
                  <a:srgbClr val="2C2C2C"/>
                </a:solidFill>
                <a:latin typeface="Inter"/>
              </a:rPr>
              <a:t>Open-Access Archival: </a:t>
            </a:r>
            <a:r>
              <a:rPr sz="1100">
                <a:solidFill>
                  <a:srgbClr val="2C2C2C"/>
                </a:solidFill>
                <a:latin typeface="Inter"/>
              </a:rPr>
              <a:t>Zero access paywalls for researchers; full indexation under Plantosphere Private Limited repositories.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92240" y="1828800"/>
            <a:ext cx="493776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766560" y="2011680"/>
            <a:ext cx="438912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8B7355"/>
                </a:solidFill>
                <a:latin typeface="Inter"/>
              </a:defRPr>
            </a:pPr>
            <a:r>
              <a:t>SUBMISSION TIMELINE &amp; ISSUE SCHEDULE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8B7355"/>
                </a:solidFill>
                <a:latin typeface="Inter"/>
              </a:rPr>
              <a:t>●  Manuscript Due Date: </a:t>
            </a:r>
            <a:r>
              <a:rPr sz="1100">
                <a:solidFill>
                  <a:srgbClr val="2C2C2C"/>
                </a:solidFill>
                <a:latin typeface="Inter"/>
              </a:rPr>
              <a:t>[Insert Date, e.g., 15 November 2026]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8B7355"/>
                </a:solidFill>
                <a:latin typeface="Inter"/>
              </a:rPr>
              <a:t>●  Peer Review Notification: </a:t>
            </a:r>
            <a:r>
              <a:rPr sz="1100">
                <a:solidFill>
                  <a:srgbClr val="2C2C2C"/>
                </a:solidFill>
                <a:latin typeface="Inter"/>
              </a:rPr>
              <a:t>[Insert Date, e.g., 05 December 2026]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8B7355"/>
                </a:solidFill>
                <a:latin typeface="Inter"/>
              </a:rPr>
              <a:t>●  Final Camera-Ready Copy: </a:t>
            </a:r>
            <a:r>
              <a:rPr sz="1100">
                <a:solidFill>
                  <a:srgbClr val="2C2C2C"/>
                </a:solidFill>
                <a:latin typeface="Inter"/>
              </a:rPr>
              <a:t>[Insert Date, e.g., 20 December 2026]</a:t>
            </a:r>
          </a:p>
          <a:p>
            <a:pPr>
              <a:spcAft>
                <a:spcPts val="800"/>
              </a:spcAft>
            </a:pPr>
            <a:r>
              <a:rPr b="1" sz="1100">
                <a:solidFill>
                  <a:srgbClr val="8B7355"/>
                </a:solidFill>
                <a:latin typeface="Inter"/>
              </a:rPr>
              <a:t>●  Volume &amp; Issue Release: </a:t>
            </a:r>
            <a:r>
              <a:rPr sz="1100">
                <a:solidFill>
                  <a:srgbClr val="2C2C2C"/>
                </a:solidFill>
                <a:latin typeface="Inter"/>
              </a:rPr>
              <a:t>Volume [X], Issue [Y] (Winter Edition)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766560" y="4846320"/>
            <a:ext cx="4389120" cy="73152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6560" y="4937760"/>
            <a:ext cx="43891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100">
                <a:solidFill>
                  <a:srgbClr val="FFFFFF"/>
                </a:solidFill>
                <a:latin typeface="Inter"/>
              </a:defRPr>
            </a:pPr>
            <a:r>
              <a:t>SUBMIT VIA LITORA PORTAL (litora.in)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SAMPLE TEMPLATE 2  |  LEADERSHIP ROSTER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Editorial Board &amp; Scientific Advisory Committee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13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33832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600200" y="2194560"/>
            <a:ext cx="1645920" cy="1645920"/>
          </a:xfrm>
          <a:prstGeom prst="roundRect">
            <a:avLst/>
          </a:prstGeom>
          <a:solidFill>
            <a:srgbClr val="F5F2E9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00200" y="2743200"/>
            <a:ext cx="1645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[ + PHOTO / AVATAR 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508760" y="4023360"/>
            <a:ext cx="1828800" cy="320040"/>
          </a:xfrm>
          <a:prstGeom prst="roundRect">
            <a:avLst/>
          </a:prstGeom>
          <a:solidFill>
            <a:srgbClr val="5B21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08760" y="404164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850">
                <a:solidFill>
                  <a:srgbClr val="FFFFFF"/>
                </a:solidFill>
                <a:latin typeface="Inter"/>
              </a:defRPr>
            </a:pPr>
            <a:r>
              <a:t>EDITOR-IN-CHIEF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8056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500">
                <a:solidFill>
                  <a:srgbClr val="2C2C2C"/>
                </a:solidFill>
                <a:latin typeface="Playfair Display"/>
              </a:defRPr>
            </a:pPr>
            <a:r>
              <a:t>Dr. [Editor Name], Ph.D.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9377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50">
                <a:solidFill>
                  <a:srgbClr val="6B6B6B"/>
                </a:solidFill>
                <a:latin typeface="Inter"/>
              </a:defRPr>
            </a:pPr>
            <a:r>
              <a:t>Professor of Molecular Biology</a:t>
            </a:r>
            <a:br/>
            <a:r>
              <a:t>[Insert University / Institution Name]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1828800"/>
            <a:ext cx="33832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257800" y="2194560"/>
            <a:ext cx="1645920" cy="1645920"/>
          </a:xfrm>
          <a:prstGeom prst="roundRect">
            <a:avLst/>
          </a:prstGeom>
          <a:solidFill>
            <a:srgbClr val="F5F2E9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57800" y="2743200"/>
            <a:ext cx="1645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[ + PHOTO / AVATAR 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66360" y="4023360"/>
            <a:ext cx="1828800" cy="320040"/>
          </a:xfrm>
          <a:prstGeom prst="roundRect">
            <a:avLst/>
          </a:prstGeom>
          <a:solidFill>
            <a:srgbClr val="8B73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66360" y="404164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850">
                <a:solidFill>
                  <a:srgbClr val="FFFFFF"/>
                </a:solidFill>
                <a:latin typeface="Inter"/>
              </a:defRPr>
            </a:pPr>
            <a:r>
              <a:t>MANAGING EDITOR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448056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500">
                <a:solidFill>
                  <a:srgbClr val="2C2C2C"/>
                </a:solidFill>
                <a:latin typeface="Playfair Display"/>
              </a:defRPr>
            </a:pPr>
            <a:r>
              <a:t>Dr. [Editor Name], D.Sc.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49377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50">
                <a:solidFill>
                  <a:srgbClr val="6B6B6B"/>
                </a:solidFill>
                <a:latin typeface="Inter"/>
              </a:defRPr>
            </a:pPr>
            <a:r>
              <a:t>Associate Professor of Ecology</a:t>
            </a:r>
            <a:br/>
            <a:r>
              <a:t>[Insert University / Institution Name]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6720" y="1828800"/>
            <a:ext cx="3383280" cy="4114800"/>
          </a:xfrm>
          <a:prstGeom prst="roundRect">
            <a:avLst/>
          </a:prstGeom>
          <a:solidFill>
            <a:srgbClr val="FCFAF5"/>
          </a:solidFill>
          <a:ln w="12700"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915400" y="2194560"/>
            <a:ext cx="1645920" cy="1645920"/>
          </a:xfrm>
          <a:prstGeom prst="roundRect">
            <a:avLst/>
          </a:prstGeom>
          <a:solidFill>
            <a:srgbClr val="F5F2E9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15400" y="2743200"/>
            <a:ext cx="16459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850">
                <a:solidFill>
                  <a:srgbClr val="6B6B6B"/>
                </a:solidFill>
                <a:latin typeface="Inter"/>
              </a:defRPr>
            </a:pPr>
            <a:r>
              <a:t>[ + PHOTO / AVATAR ]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823960" y="4023360"/>
            <a:ext cx="1828800" cy="320040"/>
          </a:xfrm>
          <a:prstGeom prst="roundRect">
            <a:avLst/>
          </a:prstGeom>
          <a:solidFill>
            <a:srgbClr val="2C2C2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823960" y="4041648"/>
            <a:ext cx="1828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850">
                <a:solidFill>
                  <a:srgbClr val="FFFFFF"/>
                </a:solidFill>
                <a:latin typeface="Inter"/>
              </a:defRPr>
            </a:pPr>
            <a:r>
              <a:t>SECTION EDITOR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0" y="4480560"/>
            <a:ext cx="30175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1500">
                <a:solidFill>
                  <a:srgbClr val="2C2C2C"/>
                </a:solidFill>
                <a:latin typeface="Playfair Display"/>
              </a:defRPr>
            </a:pPr>
            <a:r>
              <a:t>Dr. [Editor Name], Ph.D.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0" y="4937760"/>
            <a:ext cx="30175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50">
                <a:solidFill>
                  <a:srgbClr val="6B6B6B"/>
                </a:solidFill>
                <a:latin typeface="Inter"/>
              </a:defRPr>
            </a:pPr>
            <a:r>
              <a:t>Senior Research Fellow</a:t>
            </a:r>
            <a:br/>
            <a:r>
              <a:t>[Insert University / Institution Name]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4114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50" b="1">
                <a:solidFill>
                  <a:srgbClr val="5B21B6"/>
                </a:solidFill>
                <a:latin typeface="Inter"/>
              </a:defRPr>
            </a:pPr>
            <a:r>
              <a:t>SAMPLE TEMPLATE 3  |  SPLIT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500" b="1">
                <a:solidFill>
                  <a:srgbClr val="2C2C2C"/>
                </a:solidFill>
                <a:latin typeface="Playfair Display"/>
              </a:defRPr>
            </a:pPr>
            <a:r>
              <a:t>Research Findings: Comparative Analysis &amp; Insights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08760"/>
            <a:ext cx="10728655" cy="13716"/>
          </a:xfrm>
          <a:prstGeom prst="rect">
            <a:avLst/>
          </a:prstGeom>
          <a:solidFill>
            <a:srgbClr val="D1CEC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6309360"/>
            <a:ext cx="10728655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B6B6B"/>
                </a:solidFill>
                <a:latin typeface="Inter"/>
              </a:defRPr>
            </a:pPr>
            <a:r>
              <a:t>Plantosphere Journal Network  |  A publishing division of Plantosphere Private Limited  |  Powered by Litora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b="1" sz="950">
                <a:solidFill>
                  <a:srgbClr val="5B21B6"/>
                </a:solidFill>
                <a:latin typeface="Inter"/>
              </a:defRPr>
            </a:pPr>
            <a:r>
              <a:t>14 /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21208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011680"/>
            <a:ext cx="4663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C62828"/>
                </a:solidFill>
                <a:latin typeface="Inter"/>
              </a:defRPr>
            </a:pPr>
            <a:r>
              <a:t>TRADITIONAL PUBLISHING CHALLENGES</a:t>
            </a:r>
          </a:p>
          <a:p>
            <a:pPr>
              <a:spcAft>
                <a:spcPts val="1200"/>
              </a:spcAft>
            </a:pPr>
            <a:r>
              <a:rPr b="1" sz="1200">
                <a:solidFill>
                  <a:srgbClr val="C62828"/>
                </a:solidFill>
                <a:latin typeface="Inter"/>
              </a:rPr>
              <a:t>✖  Prolonged Review Lag: </a:t>
            </a:r>
            <a:r>
              <a:rPr sz="1150">
                <a:solidFill>
                  <a:srgbClr val="2C2C2C"/>
                </a:solidFill>
                <a:latin typeface="Inter"/>
              </a:rPr>
              <a:t>Authors routinely wait 6 to 12 months for initial editorial decisions, severely hindering timely discovery dissemination.</a:t>
            </a:r>
          </a:p>
          <a:p>
            <a:pPr>
              <a:spcAft>
                <a:spcPts val="1200"/>
              </a:spcAft>
            </a:pPr>
            <a:r>
              <a:rPr b="1" sz="1200">
                <a:solidFill>
                  <a:srgbClr val="C62828"/>
                </a:solidFill>
                <a:latin typeface="Inter"/>
              </a:rPr>
              <a:t>✖  Restrictive Paywalls: </a:t>
            </a:r>
            <a:r>
              <a:rPr sz="1150">
                <a:solidFill>
                  <a:srgbClr val="2C2C2C"/>
                </a:solidFill>
                <a:latin typeface="Inter"/>
              </a:rPr>
              <a:t>Substantial subscription paywalls limit global access to verified academic research, creating knowledge divides.</a:t>
            </a:r>
          </a:p>
          <a:p>
            <a:pPr>
              <a:spcAft>
                <a:spcPts val="1200"/>
              </a:spcAft>
            </a:pPr>
            <a:r>
              <a:rPr b="1" sz="1200">
                <a:solidFill>
                  <a:srgbClr val="C62828"/>
                </a:solidFill>
                <a:latin typeface="Inter"/>
              </a:rPr>
              <a:t>✖  Sensationalized Formatting: </a:t>
            </a:r>
            <a:r>
              <a:rPr sz="1150">
                <a:solidFill>
                  <a:srgbClr val="2C2C2C"/>
                </a:solidFill>
                <a:latin typeface="Inter"/>
              </a:rPr>
              <a:t>Aggressive digital styling distracts from scholarly rigor and archival reading stamina.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212080" cy="4114800"/>
          </a:xfrm>
          <a:prstGeom prst="roundRect">
            <a:avLst/>
          </a:prstGeom>
          <a:solidFill>
            <a:srgbClr val="FCFAF5"/>
          </a:solidFill>
          <a:ln>
            <a:solidFill>
              <a:srgbClr val="D1CE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2011680"/>
            <a:ext cx="4663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b="1" sz="1100">
                <a:solidFill>
                  <a:srgbClr val="2E7D32"/>
                </a:solidFill>
                <a:latin typeface="Inter"/>
              </a:defRPr>
            </a:pPr>
            <a:r>
              <a:t>THE PLANTOSPHERE JOURNAL NETWORK ADVANTAGE</a:t>
            </a:r>
          </a:p>
          <a:p>
            <a:pPr>
              <a:spcAft>
                <a:spcPts val="1200"/>
              </a:spcAft>
            </a:pPr>
            <a:r>
              <a:rPr b="1" sz="1200">
                <a:solidFill>
                  <a:srgbClr val="2E7D32"/>
                </a:solidFill>
                <a:latin typeface="Inter"/>
              </a:rPr>
              <a:t>✔  Agile 21-Day Turnaround: </a:t>
            </a:r>
            <a:r>
              <a:rPr sz="1150">
                <a:solidFill>
                  <a:srgbClr val="2C2C2C"/>
                </a:solidFill>
                <a:latin typeface="Inter"/>
              </a:rPr>
              <a:t>Streamlined editorial triage powered by double-blind reviewer panels under Plantosphere Private Limited.</a:t>
            </a:r>
          </a:p>
          <a:p>
            <a:pPr>
              <a:spcAft>
                <a:spcPts val="1200"/>
              </a:spcAft>
            </a:pPr>
            <a:r>
              <a:rPr b="1" sz="1200">
                <a:solidFill>
                  <a:srgbClr val="2E7D32"/>
                </a:solidFill>
                <a:latin typeface="Inter"/>
              </a:rPr>
              <a:t>✔  Diamond Open Access: </a:t>
            </a:r>
            <a:r>
              <a:rPr sz="1150">
                <a:solidFill>
                  <a:srgbClr val="2C2C2C"/>
                </a:solidFill>
                <a:latin typeface="Inter"/>
              </a:rPr>
              <a:t>Permanent, uninhibited global access with verified ISSN registration and permanent Crossref DOI metadata.</a:t>
            </a:r>
          </a:p>
          <a:p>
            <a:pPr>
              <a:spcAft>
                <a:spcPts val="1200"/>
              </a:spcAft>
            </a:pPr>
            <a:r>
              <a:rPr b="1" sz="1200">
                <a:solidFill>
                  <a:srgbClr val="2E7D32"/>
                </a:solidFill>
                <a:latin typeface="Inter"/>
              </a:rPr>
              <a:t>✔  Distraction-Free Sanctuary: </a:t>
            </a:r>
            <a:r>
              <a:rPr sz="1150">
                <a:solidFill>
                  <a:srgbClr val="2C2C2C"/>
                </a:solidFill>
                <a:latin typeface="Inter"/>
              </a:rPr>
              <a:t>Moonlight cream canvas, quiet typography, and purple bullet hierarchy engineered for prolonged scholarly engagement.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